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6"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4/18/2023</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88249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37983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208198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124825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139078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828253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432614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635315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82108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77873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9006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4/18/2023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83887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4/18/2023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65642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18384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4/18/2023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44561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04325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63367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A87A34-81AB-432B-8DAE-1953F412C126}" type="datetimeFigureOut">
              <a:rPr lang="en-US" smtClean="0"/>
              <a:pPr/>
              <a:t>4/18/2023</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01973876"/>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28401" y="222069"/>
            <a:ext cx="8574622" cy="1293222"/>
          </a:xfrm>
        </p:spPr>
        <p:txBody>
          <a:bodyPr>
            <a:normAutofit/>
          </a:bodyPr>
          <a:lstStyle/>
          <a:p>
            <a:pPr algn="ctr"/>
            <a:r>
              <a:rPr lang="en-US" dirty="0" smtClean="0">
                <a:latin typeface="Times New Roman" panose="02020603050405020304" pitchFamily="18" charset="0"/>
                <a:cs typeface="Times New Roman" panose="02020603050405020304" pitchFamily="18" charset="0"/>
              </a:rPr>
              <a:t>TRAGEDY OF FLIGHT</a:t>
            </a:r>
            <a:endParaRPr lang="en-US"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3644537" y="1745826"/>
            <a:ext cx="7858485" cy="1598265"/>
          </a:xfrm>
        </p:spPr>
        <p:txBody>
          <a:bodyPr>
            <a:noAutofit/>
          </a:bodyPr>
          <a:lstStyle/>
          <a:p>
            <a:pPr algn="ctr"/>
            <a:r>
              <a:rPr lang="en-US" sz="4800" b="1" dirty="0" smtClean="0">
                <a:latin typeface="Times New Roman" panose="02020603050405020304" pitchFamily="18" charset="0"/>
                <a:cs typeface="Times New Roman" panose="02020603050405020304" pitchFamily="18" charset="0"/>
              </a:rPr>
              <a:t>A </a:t>
            </a:r>
            <a:r>
              <a:rPr lang="en-US" sz="4800" b="1" dirty="0">
                <a:latin typeface="Times New Roman" panose="02020603050405020304" pitchFamily="18" charset="0"/>
                <a:cs typeface="Times New Roman" panose="02020603050405020304" pitchFamily="18" charset="0"/>
              </a:rPr>
              <a:t>COMPREHENSIVE CRASH ANALYSIS</a:t>
            </a:r>
            <a:endParaRPr lang="en-US" sz="4800" b="1"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392" b="21333"/>
          <a:stretch/>
        </p:blipFill>
        <p:spPr>
          <a:xfrm>
            <a:off x="5734594" y="3574626"/>
            <a:ext cx="3426823" cy="3095896"/>
          </a:xfrm>
          <a:prstGeom prst="rect">
            <a:avLst/>
          </a:prstGeom>
        </p:spPr>
      </p:pic>
    </p:spTree>
    <p:extLst>
      <p:ext uri="{BB962C8B-B14F-4D97-AF65-F5344CB8AC3E}">
        <p14:creationId xmlns:p14="http://schemas.microsoft.com/office/powerpoint/2010/main" val="37661325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1045029"/>
            <a:ext cx="10018713" cy="979714"/>
          </a:xfrm>
        </p:spPr>
        <p:txBody>
          <a:bodyPr>
            <a:normAutofit/>
          </a:bodyPr>
          <a:lstStyle/>
          <a:p>
            <a:r>
              <a:rPr lang="en-US" sz="3600" dirty="0" smtClean="0">
                <a:latin typeface="Bahnschrift SemiBold Condensed" panose="020B0502040204020203" pitchFamily="34" charset="0"/>
              </a:rPr>
              <a:t>TOP 3 FLIGHTS WHICH MAX. ACCIDENTS HISTORY</a:t>
            </a:r>
            <a:endParaRPr lang="en-US" sz="3600" dirty="0">
              <a:latin typeface="Bahnschrift SemiBold Condensed" panose="020B0502040204020203" pitchFamily="34" charset="0"/>
            </a:endParaRP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21765" t="14565" r="20876" b="6829"/>
          <a:stretch/>
        </p:blipFill>
        <p:spPr>
          <a:xfrm>
            <a:off x="3370217" y="2390503"/>
            <a:ext cx="6178732" cy="4114801"/>
          </a:xfrm>
        </p:spPr>
      </p:pic>
    </p:spTree>
    <p:extLst>
      <p:ext uri="{BB962C8B-B14F-4D97-AF65-F5344CB8AC3E}">
        <p14:creationId xmlns:p14="http://schemas.microsoft.com/office/powerpoint/2010/main" val="3466215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1267097"/>
            <a:ext cx="10018713" cy="1171302"/>
          </a:xfrm>
        </p:spPr>
        <p:txBody>
          <a:bodyPr>
            <a:normAutofit/>
          </a:bodyPr>
          <a:lstStyle/>
          <a:p>
            <a:r>
              <a:rPr lang="en-US" sz="3600" dirty="0" smtClean="0">
                <a:latin typeface="Bahnschrift SemiBold Condensed" panose="020B0502040204020203" pitchFamily="34" charset="0"/>
              </a:rPr>
              <a:t>ACCIDENTS BASED ON REGIONS</a:t>
            </a:r>
            <a:endParaRPr lang="en-US" sz="3600" dirty="0">
              <a:latin typeface="Bahnschrift SemiBold Condensed" panose="020B0502040204020203" pitchFamily="34" charset="0"/>
            </a:endParaRP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20825" t="29199" r="21347" b="23135"/>
          <a:stretch/>
        </p:blipFill>
        <p:spPr>
          <a:xfrm>
            <a:off x="3788230" y="2717074"/>
            <a:ext cx="5538650" cy="3840480"/>
          </a:xfrm>
        </p:spPr>
      </p:pic>
    </p:spTree>
    <p:extLst>
      <p:ext uri="{BB962C8B-B14F-4D97-AF65-F5344CB8AC3E}">
        <p14:creationId xmlns:p14="http://schemas.microsoft.com/office/powerpoint/2010/main" val="41711698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1175657"/>
            <a:ext cx="10018713" cy="1262742"/>
          </a:xfrm>
        </p:spPr>
        <p:txBody>
          <a:bodyPr>
            <a:normAutofit/>
          </a:bodyPr>
          <a:lstStyle/>
          <a:p>
            <a:r>
              <a:rPr lang="en-US" sz="3600" dirty="0" smtClean="0">
                <a:latin typeface="Bahnschrift SemiBold Condensed" panose="020B0502040204020203" pitchFamily="34" charset="0"/>
              </a:rPr>
              <a:t>DASHBOARD</a:t>
            </a:r>
            <a:endParaRPr lang="en-US" sz="3600" dirty="0">
              <a:latin typeface="Bahnschrift SemiBold Condensed" panose="020B0502040204020203" pitchFamily="34" charset="0"/>
            </a:endParaRPr>
          </a:p>
        </p:txBody>
      </p:sp>
      <p:sp>
        <p:nvSpPr>
          <p:cNvPr id="3" name="Text Placeholder 2"/>
          <p:cNvSpPr>
            <a:spLocks noGrp="1"/>
          </p:cNvSpPr>
          <p:nvPr>
            <p:ph type="body" idx="1"/>
          </p:nvPr>
        </p:nvSpPr>
        <p:spPr>
          <a:xfrm>
            <a:off x="1772179" y="2658533"/>
            <a:ext cx="4607188" cy="176107"/>
          </a:xfrm>
        </p:spPr>
        <p:txBody>
          <a:bodyPr/>
          <a:lstStyle/>
          <a:p>
            <a:pPr algn="ctr"/>
            <a:r>
              <a:rPr lang="en-US" dirty="0" smtClean="0"/>
              <a:t>1</a:t>
            </a:r>
            <a:endParaRPr lang="en-US" dirty="0"/>
          </a:p>
        </p:txBody>
      </p:sp>
      <p:pic>
        <p:nvPicPr>
          <p:cNvPr id="7" name="Content Placeholder 6"/>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0404" t="26785" r="21579" b="5495"/>
          <a:stretch/>
        </p:blipFill>
        <p:spPr>
          <a:xfrm>
            <a:off x="1946366" y="3082834"/>
            <a:ext cx="4362994" cy="2939143"/>
          </a:xfrm>
        </p:spPr>
      </p:pic>
      <p:sp>
        <p:nvSpPr>
          <p:cNvPr id="5" name="Text Placeholder 4"/>
          <p:cNvSpPr>
            <a:spLocks noGrp="1"/>
          </p:cNvSpPr>
          <p:nvPr>
            <p:ph type="body" sz="quarter" idx="3"/>
          </p:nvPr>
        </p:nvSpPr>
        <p:spPr>
          <a:xfrm>
            <a:off x="6880487" y="2667000"/>
            <a:ext cx="4622537" cy="167640"/>
          </a:xfrm>
        </p:spPr>
        <p:txBody>
          <a:bodyPr/>
          <a:lstStyle/>
          <a:p>
            <a:pPr algn="ctr"/>
            <a:r>
              <a:rPr lang="en-US" dirty="0" smtClean="0"/>
              <a:t>2</a:t>
            </a:r>
            <a:endParaRPr lang="en-US" dirty="0"/>
          </a:p>
        </p:txBody>
      </p:sp>
      <p:pic>
        <p:nvPicPr>
          <p:cNvPr id="8" name="Content Placeholder 7"/>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20635" t="26952" r="21350" b="4965"/>
          <a:stretch/>
        </p:blipFill>
        <p:spPr>
          <a:xfrm>
            <a:off x="6880487" y="3082834"/>
            <a:ext cx="4719330" cy="2939143"/>
          </a:xfrm>
        </p:spPr>
      </p:pic>
    </p:spTree>
    <p:extLst>
      <p:ext uri="{BB962C8B-B14F-4D97-AF65-F5344CB8AC3E}">
        <p14:creationId xmlns:p14="http://schemas.microsoft.com/office/powerpoint/2010/main" val="4770778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1711234"/>
            <a:ext cx="10018713" cy="727165"/>
          </a:xfrm>
        </p:spPr>
        <p:txBody>
          <a:bodyPr>
            <a:normAutofit/>
          </a:bodyPr>
          <a:lstStyle/>
          <a:p>
            <a:r>
              <a:rPr lang="en-US" sz="3600" dirty="0" smtClean="0">
                <a:latin typeface="Bahnschrift SemiBold Condensed" panose="020B0502040204020203" pitchFamily="34" charset="0"/>
              </a:rPr>
              <a:t>STORY</a:t>
            </a:r>
            <a:endParaRPr lang="en-US" sz="3600" dirty="0">
              <a:latin typeface="Bahnschrift SemiBold Condensed" panose="020B0502040204020203" pitchFamily="34" charset="0"/>
            </a:endParaRPr>
          </a:p>
        </p:txBody>
      </p:sp>
      <p:sp>
        <p:nvSpPr>
          <p:cNvPr id="3" name="Text Placeholder 2"/>
          <p:cNvSpPr>
            <a:spLocks noGrp="1"/>
          </p:cNvSpPr>
          <p:nvPr>
            <p:ph type="body" idx="1"/>
          </p:nvPr>
        </p:nvSpPr>
        <p:spPr>
          <a:xfrm>
            <a:off x="1772179" y="2658533"/>
            <a:ext cx="4607188" cy="411238"/>
          </a:xfrm>
        </p:spPr>
        <p:txBody>
          <a:bodyPr/>
          <a:lstStyle/>
          <a:p>
            <a:pPr algn="ctr"/>
            <a:r>
              <a:rPr lang="en-US" dirty="0" smtClean="0"/>
              <a:t>1</a:t>
            </a:r>
            <a:endParaRPr lang="en-US" dirty="0"/>
          </a:p>
        </p:txBody>
      </p:sp>
      <p:pic>
        <p:nvPicPr>
          <p:cNvPr id="7" name="Content Placeholder 6"/>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3359" t="16314" r="19785" b="12411"/>
          <a:stretch/>
        </p:blipFill>
        <p:spPr>
          <a:xfrm>
            <a:off x="1772180" y="3243262"/>
            <a:ext cx="4607188" cy="3301229"/>
          </a:xfrm>
        </p:spPr>
      </p:pic>
      <p:sp>
        <p:nvSpPr>
          <p:cNvPr id="5" name="Text Placeholder 4"/>
          <p:cNvSpPr>
            <a:spLocks noGrp="1"/>
          </p:cNvSpPr>
          <p:nvPr>
            <p:ph type="body" sz="quarter" idx="3"/>
          </p:nvPr>
        </p:nvSpPr>
        <p:spPr>
          <a:xfrm>
            <a:off x="6880487" y="2667000"/>
            <a:ext cx="4622537" cy="402771"/>
          </a:xfrm>
        </p:spPr>
        <p:txBody>
          <a:bodyPr/>
          <a:lstStyle/>
          <a:p>
            <a:pPr algn="ctr"/>
            <a:r>
              <a:rPr lang="en-US" dirty="0" smtClean="0"/>
              <a:t>2</a:t>
            </a:r>
            <a:endParaRPr lang="en-US" dirty="0"/>
          </a:p>
        </p:txBody>
      </p:sp>
      <p:pic>
        <p:nvPicPr>
          <p:cNvPr id="8" name="Content Placeholder 7"/>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20934" t="14718" r="22546" b="6028"/>
          <a:stretch/>
        </p:blipFill>
        <p:spPr>
          <a:xfrm>
            <a:off x="6880488" y="3243262"/>
            <a:ext cx="4622536" cy="3301229"/>
          </a:xfrm>
        </p:spPr>
      </p:pic>
    </p:spTree>
    <p:extLst>
      <p:ext uri="{BB962C8B-B14F-4D97-AF65-F5344CB8AC3E}">
        <p14:creationId xmlns:p14="http://schemas.microsoft.com/office/powerpoint/2010/main" val="25639468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51223" y="3069771"/>
            <a:ext cx="4040777" cy="3788228"/>
          </a:xfrm>
        </p:spPr>
        <p:txBody>
          <a:bodyPr>
            <a:normAutofit/>
          </a:bodyPr>
          <a:lstStyle/>
          <a:p>
            <a:r>
              <a:rPr lang="en-US" sz="3200" dirty="0" smtClean="0">
                <a:latin typeface="Tw Cen MT Condensed Extra Bold" panose="020B0803020202020204" pitchFamily="34" charset="0"/>
              </a:rPr>
              <a:t>   SUBMITTED BY,</a:t>
            </a:r>
            <a:br>
              <a:rPr lang="en-US" sz="3200" dirty="0" smtClean="0">
                <a:latin typeface="Tw Cen MT Condensed Extra Bold" panose="020B0803020202020204" pitchFamily="34" charset="0"/>
              </a:rPr>
            </a:br>
            <a:r>
              <a:rPr lang="en-US" sz="3200" dirty="0" smtClean="0">
                <a:latin typeface="Tw Cen MT Condensed Extra Bold" panose="020B0803020202020204" pitchFamily="34" charset="0"/>
              </a:rPr>
              <a:t>S. </a:t>
            </a:r>
            <a:r>
              <a:rPr lang="en-US" sz="3200" dirty="0" err="1" smtClean="0">
                <a:latin typeface="Tw Cen MT Condensed Extra Bold" panose="020B0803020202020204" pitchFamily="34" charset="0"/>
              </a:rPr>
              <a:t>Aathira</a:t>
            </a:r>
            <a:r>
              <a:rPr lang="en-US" sz="3200" dirty="0" smtClean="0">
                <a:latin typeface="Tw Cen MT Condensed Extra Bold" panose="020B0803020202020204" pitchFamily="34" charset="0"/>
              </a:rPr>
              <a:t> </a:t>
            </a:r>
            <a:r>
              <a:rPr lang="en-US" sz="3200" dirty="0" err="1" smtClean="0">
                <a:latin typeface="Tw Cen MT Condensed Extra Bold" panose="020B0803020202020204" pitchFamily="34" charset="0"/>
              </a:rPr>
              <a:t>sree</a:t>
            </a:r>
            <a:r>
              <a:rPr lang="en-US" sz="3200" dirty="0" smtClean="0">
                <a:latin typeface="Tw Cen MT Condensed Extra Bold" panose="020B0803020202020204" pitchFamily="34" charset="0"/>
              </a:rPr>
              <a:t/>
            </a:r>
            <a:br>
              <a:rPr lang="en-US" sz="3200" dirty="0" smtClean="0">
                <a:latin typeface="Tw Cen MT Condensed Extra Bold" panose="020B0803020202020204" pitchFamily="34" charset="0"/>
              </a:rPr>
            </a:br>
            <a:r>
              <a:rPr lang="en-US" sz="3200" dirty="0" smtClean="0">
                <a:latin typeface="Tw Cen MT Condensed Extra Bold" panose="020B0803020202020204" pitchFamily="34" charset="0"/>
              </a:rPr>
              <a:t>K. C. </a:t>
            </a:r>
            <a:r>
              <a:rPr lang="en-US" sz="3200" dirty="0" err="1" smtClean="0">
                <a:latin typeface="Tw Cen MT Condensed Extra Bold" panose="020B0803020202020204" pitchFamily="34" charset="0"/>
              </a:rPr>
              <a:t>Santhiya</a:t>
            </a:r>
            <a:r>
              <a:rPr lang="en-US" sz="3200" dirty="0" smtClean="0">
                <a:latin typeface="Tw Cen MT Condensed Extra Bold" panose="020B0803020202020204" pitchFamily="34" charset="0"/>
              </a:rPr>
              <a:t/>
            </a:r>
            <a:br>
              <a:rPr lang="en-US" sz="3200" dirty="0" smtClean="0">
                <a:latin typeface="Tw Cen MT Condensed Extra Bold" panose="020B0803020202020204" pitchFamily="34" charset="0"/>
              </a:rPr>
            </a:br>
            <a:r>
              <a:rPr lang="en-US" sz="3200" dirty="0" smtClean="0">
                <a:latin typeface="Tw Cen MT Condensed Extra Bold" panose="020B0803020202020204" pitchFamily="34" charset="0"/>
              </a:rPr>
              <a:t>R. </a:t>
            </a:r>
            <a:r>
              <a:rPr lang="en-US" sz="3200" dirty="0" err="1" smtClean="0">
                <a:latin typeface="Tw Cen MT Condensed Extra Bold" panose="020B0803020202020204" pitchFamily="34" charset="0"/>
              </a:rPr>
              <a:t>Genisha</a:t>
            </a:r>
            <a:r>
              <a:rPr lang="en-US" sz="3200" dirty="0" smtClean="0">
                <a:latin typeface="Tw Cen MT Condensed Extra Bold" panose="020B0803020202020204" pitchFamily="34" charset="0"/>
              </a:rPr>
              <a:t/>
            </a:r>
            <a:br>
              <a:rPr lang="en-US" sz="3200" dirty="0" smtClean="0">
                <a:latin typeface="Tw Cen MT Condensed Extra Bold" panose="020B0803020202020204" pitchFamily="34" charset="0"/>
              </a:rPr>
            </a:br>
            <a:r>
              <a:rPr lang="en-US" sz="3200" dirty="0" smtClean="0">
                <a:latin typeface="Tw Cen MT Condensed Extra Bold" panose="020B0803020202020204" pitchFamily="34" charset="0"/>
              </a:rPr>
              <a:t>R. E. </a:t>
            </a:r>
            <a:r>
              <a:rPr lang="en-US" sz="3200" dirty="0" err="1" smtClean="0">
                <a:latin typeface="Tw Cen MT Condensed Extra Bold" panose="020B0803020202020204" pitchFamily="34" charset="0"/>
              </a:rPr>
              <a:t>Ancy</a:t>
            </a:r>
            <a:r>
              <a:rPr lang="en-US" sz="3200" dirty="0" smtClean="0">
                <a:latin typeface="Tw Cen MT Condensed Extra Bold" panose="020B0803020202020204" pitchFamily="34" charset="0"/>
              </a:rPr>
              <a:t/>
            </a:r>
            <a:br>
              <a:rPr lang="en-US" sz="3200" dirty="0" smtClean="0">
                <a:latin typeface="Tw Cen MT Condensed Extra Bold" panose="020B0803020202020204" pitchFamily="34" charset="0"/>
              </a:rPr>
            </a:br>
            <a:endParaRPr lang="en-US" sz="3200" dirty="0">
              <a:latin typeface="Tw Cen MT Condensed Extra Bold" panose="020B0803020202020204" pitchFamily="34" charset="0"/>
            </a:endParaRPr>
          </a:p>
        </p:txBody>
      </p:sp>
    </p:spTree>
    <p:extLst>
      <p:ext uri="{BB962C8B-B14F-4D97-AF65-F5344CB8AC3E}">
        <p14:creationId xmlns:p14="http://schemas.microsoft.com/office/powerpoint/2010/main" val="23739887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9841186" cy="5401491"/>
          </a:xfrm>
        </p:spPr>
        <p:txBody>
          <a:bodyPr>
            <a:normAutofit/>
          </a:bodyPr>
          <a:lstStyle/>
          <a:p>
            <a:pPr algn="just"/>
            <a:r>
              <a:rPr lang="en-US" sz="2800" dirty="0" smtClean="0">
                <a:latin typeface="Bodoni MT" panose="02070603080606020203" pitchFamily="18" charset="0"/>
                <a:cs typeface="Times New Roman" panose="02020603050405020304" pitchFamily="18" charset="0"/>
              </a:rPr>
              <a:t>		Airplane </a:t>
            </a:r>
            <a:r>
              <a:rPr lang="en-US" sz="2800" dirty="0">
                <a:latin typeface="Bodoni MT" panose="02070603080606020203" pitchFamily="18" charset="0"/>
                <a:cs typeface="Times New Roman" panose="02020603050405020304" pitchFamily="18" charset="0"/>
              </a:rPr>
              <a:t>crashes are devastating events that can have significant impacts on the aviation industry, passengers and their families, and the broader community. Analyzing airplane crashes is critical to understanding their causes, preventing future incidents, and improving aviation safety.</a:t>
            </a:r>
          </a:p>
        </p:txBody>
      </p:sp>
    </p:spTree>
    <p:extLst>
      <p:ext uri="{BB962C8B-B14F-4D97-AF65-F5344CB8AC3E}">
        <p14:creationId xmlns:p14="http://schemas.microsoft.com/office/powerpoint/2010/main" val="15183160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1"/>
            <a:ext cx="10018713" cy="777240"/>
          </a:xfrm>
        </p:spPr>
        <p:txBody>
          <a:bodyPr>
            <a:normAutofit/>
          </a:bodyPr>
          <a:lstStyle/>
          <a:p>
            <a:r>
              <a:rPr lang="en-US" sz="3600" dirty="0" smtClean="0">
                <a:latin typeface="Bahnschrift SemiBold Condensed" panose="020B0502040204020203" pitchFamily="34" charset="0"/>
              </a:rPr>
              <a:t>EMPATHY MAP</a:t>
            </a:r>
            <a:endParaRPr lang="en-US" sz="3600" dirty="0">
              <a:latin typeface="Bahnschrift SemiBold Condensed" panose="020B0502040204020203" pitchFamily="34" charset="0"/>
            </a:endParaRP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29053" t="14147" r="28869" b="17700"/>
          <a:stretch/>
        </p:blipFill>
        <p:spPr>
          <a:xfrm>
            <a:off x="3840479" y="1881051"/>
            <a:ext cx="5786847" cy="4611189"/>
          </a:xfrm>
        </p:spPr>
      </p:pic>
    </p:spTree>
    <p:extLst>
      <p:ext uri="{BB962C8B-B14F-4D97-AF65-F5344CB8AC3E}">
        <p14:creationId xmlns:p14="http://schemas.microsoft.com/office/powerpoint/2010/main" val="24413343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latin typeface="Bahnschrift SemiBold Condensed" panose="020B0502040204020203" pitchFamily="34" charset="0"/>
              </a:rPr>
              <a:t>BRAINSTORMING MAP</a:t>
            </a:r>
            <a:endParaRPr lang="en-US" sz="3600" dirty="0">
              <a:latin typeface="Bahnschrift SemiBold Condensed" panose="020B0502040204020203" pitchFamily="34" charset="0"/>
            </a:endParaRP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943" t="14012" r="1606" b="5509"/>
          <a:stretch/>
        </p:blipFill>
        <p:spPr>
          <a:xfrm>
            <a:off x="3696787" y="1994262"/>
            <a:ext cx="5995852" cy="4524104"/>
          </a:xfrm>
        </p:spPr>
      </p:pic>
    </p:spTree>
    <p:extLst>
      <p:ext uri="{BB962C8B-B14F-4D97-AF65-F5344CB8AC3E}">
        <p14:creationId xmlns:p14="http://schemas.microsoft.com/office/powerpoint/2010/main" val="18183636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latin typeface="Bahnschrift SemiBold Condensed" panose="020B0502040204020203" pitchFamily="34" charset="0"/>
              </a:rPr>
              <a:t>COMPARING ABROAD VS FATALITIES VS GROUND</a:t>
            </a:r>
            <a:endParaRPr lang="en-US" sz="3600" dirty="0">
              <a:latin typeface="Bahnschrift SemiBold Condensed" panose="020B0502040204020203" pitchFamily="34" charset="0"/>
            </a:endParaRPr>
          </a:p>
        </p:txBody>
      </p:sp>
      <p:pic>
        <p:nvPicPr>
          <p:cNvPr id="7" name="Content Placeholder 6"/>
          <p:cNvPicPr>
            <a:picLocks noGrp="1" noChangeAspect="1"/>
          </p:cNvPicPr>
          <p:nvPr>
            <p:ph idx="1"/>
          </p:nvPr>
        </p:nvPicPr>
        <p:blipFill rotWithShape="1">
          <a:blip r:embed="rId2">
            <a:extLst>
              <a:ext uri="{28A0092B-C50C-407E-A947-70E740481C1C}">
                <a14:useLocalDpi xmlns:a14="http://schemas.microsoft.com/office/drawing/2010/main" val="0"/>
              </a:ext>
            </a:extLst>
          </a:blip>
          <a:srcRect l="35337" t="26643" r="36910" b="27277"/>
          <a:stretch/>
        </p:blipFill>
        <p:spPr>
          <a:xfrm>
            <a:off x="3422469" y="2142309"/>
            <a:ext cx="6178731" cy="4245428"/>
          </a:xfrm>
        </p:spPr>
      </p:pic>
    </p:spTree>
    <p:extLst>
      <p:ext uri="{BB962C8B-B14F-4D97-AF65-F5344CB8AC3E}">
        <p14:creationId xmlns:p14="http://schemas.microsoft.com/office/powerpoint/2010/main" val="32174192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latin typeface="Bahnschrift SemiBold Condensed" panose="020B0502040204020203" pitchFamily="34" charset="0"/>
              </a:rPr>
              <a:t>MAXIMUM ACCIDENTS BASED ON YEARS</a:t>
            </a:r>
            <a:endParaRPr lang="en-US" sz="3600" dirty="0">
              <a:latin typeface="Bahnschrift SemiBold Condensed" panose="020B0502040204020203" pitchFamily="34" charset="0"/>
            </a:endParaRP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21295" t="28781" r="21111" b="8084"/>
          <a:stretch/>
        </p:blipFill>
        <p:spPr>
          <a:xfrm>
            <a:off x="3338987" y="2216330"/>
            <a:ext cx="6309360" cy="3962400"/>
          </a:xfrm>
        </p:spPr>
      </p:pic>
    </p:spTree>
    <p:extLst>
      <p:ext uri="{BB962C8B-B14F-4D97-AF65-F5344CB8AC3E}">
        <p14:creationId xmlns:p14="http://schemas.microsoft.com/office/powerpoint/2010/main" val="41201576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latin typeface="Bahnschrift SemiBold Condensed" panose="020B0502040204020203" pitchFamily="34" charset="0"/>
              </a:rPr>
              <a:t>ACCIDENTS HAPPENED IN 1972 BASED ON MONTHS</a:t>
            </a:r>
            <a:endParaRPr lang="en-US" sz="3600" dirty="0">
              <a:latin typeface="Bahnschrift SemiBold Condensed" panose="020B0502040204020203" pitchFamily="34" charset="0"/>
            </a:endParaRP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33950" t="24254" r="36717" b="25515"/>
          <a:stretch/>
        </p:blipFill>
        <p:spPr>
          <a:xfrm>
            <a:off x="3265714" y="2581834"/>
            <a:ext cx="6466115" cy="3884279"/>
          </a:xfrm>
        </p:spPr>
      </p:pic>
    </p:spTree>
    <p:extLst>
      <p:ext uri="{BB962C8B-B14F-4D97-AF65-F5344CB8AC3E}">
        <p14:creationId xmlns:p14="http://schemas.microsoft.com/office/powerpoint/2010/main" val="10417374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129937"/>
          </a:xfrm>
        </p:spPr>
        <p:txBody>
          <a:bodyPr>
            <a:normAutofit/>
          </a:bodyPr>
          <a:lstStyle/>
          <a:p>
            <a:r>
              <a:rPr lang="en-US" sz="3600" dirty="0" smtClean="0">
                <a:latin typeface="Bahnschrift SemiBold Condensed" panose="020B0502040204020203" pitchFamily="34" charset="0"/>
              </a:rPr>
              <a:t>HIGHEST NO. OF ACCIDENT HAPPENED BY OPERATORS</a:t>
            </a:r>
            <a:endParaRPr lang="en-US" sz="3600" dirty="0">
              <a:latin typeface="Bahnschrift SemiBold Condensed" panose="020B0502040204020203" pitchFamily="34" charset="0"/>
            </a:endParaRP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22235" t="27654" r="21581" b="29025"/>
          <a:stretch/>
        </p:blipFill>
        <p:spPr>
          <a:xfrm>
            <a:off x="3200401" y="2037807"/>
            <a:ext cx="6609806" cy="4193176"/>
          </a:xfrm>
        </p:spPr>
      </p:pic>
    </p:spTree>
    <p:extLst>
      <p:ext uri="{BB962C8B-B14F-4D97-AF65-F5344CB8AC3E}">
        <p14:creationId xmlns:p14="http://schemas.microsoft.com/office/powerpoint/2010/main" val="32122044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182189"/>
          </a:xfrm>
        </p:spPr>
        <p:txBody>
          <a:bodyPr>
            <a:normAutofit/>
          </a:bodyPr>
          <a:lstStyle/>
          <a:p>
            <a:r>
              <a:rPr lang="en-US" sz="3600" dirty="0" smtClean="0">
                <a:latin typeface="Bahnschrift SemiBold Condensed" panose="020B0502040204020203" pitchFamily="34" charset="0"/>
              </a:rPr>
              <a:t>TOP 10 LOCATIONS WHICH HAD MORE ACCIDENTS</a:t>
            </a:r>
            <a:endParaRPr lang="en-US" sz="3600" dirty="0">
              <a:latin typeface="Bahnschrift SemiBold Condensed" panose="020B0502040204020203" pitchFamily="34" charset="0"/>
            </a:endParaRP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20589" t="14565" r="20171" b="7247"/>
          <a:stretch/>
        </p:blipFill>
        <p:spPr>
          <a:xfrm>
            <a:off x="3148149" y="2076994"/>
            <a:ext cx="6988628" cy="4598126"/>
          </a:xfrm>
        </p:spPr>
      </p:pic>
    </p:spTree>
    <p:extLst>
      <p:ext uri="{BB962C8B-B14F-4D97-AF65-F5344CB8AC3E}">
        <p14:creationId xmlns:p14="http://schemas.microsoft.com/office/powerpoint/2010/main" val="395045841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87</TotalTime>
  <Words>66</Words>
  <Application>Microsoft Office PowerPoint</Application>
  <PresentationFormat>Widescreen</PresentationFormat>
  <Paragraphs>19</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Bahnschrift SemiBold Condensed</vt:lpstr>
      <vt:lpstr>Bodoni MT</vt:lpstr>
      <vt:lpstr>Corbel</vt:lpstr>
      <vt:lpstr>Times New Roman</vt:lpstr>
      <vt:lpstr>Tw Cen MT Condensed Extra Bold</vt:lpstr>
      <vt:lpstr>Parallax</vt:lpstr>
      <vt:lpstr>TRAGEDY OF FLIGHT</vt:lpstr>
      <vt:lpstr>  Airplane crashes are devastating events that can have significant impacts on the aviation industry, passengers and their families, and the broader community. Analyzing airplane crashes is critical to understanding their causes, preventing future incidents, and improving aviation safety.</vt:lpstr>
      <vt:lpstr>EMPATHY MAP</vt:lpstr>
      <vt:lpstr>BRAINSTORMING MAP</vt:lpstr>
      <vt:lpstr>COMPARING ABROAD VS FATALITIES VS GROUND</vt:lpstr>
      <vt:lpstr>MAXIMUM ACCIDENTS BASED ON YEARS</vt:lpstr>
      <vt:lpstr>ACCIDENTS HAPPENED IN 1972 BASED ON MONTHS</vt:lpstr>
      <vt:lpstr>HIGHEST NO. OF ACCIDENT HAPPENED BY OPERATORS</vt:lpstr>
      <vt:lpstr>TOP 10 LOCATIONS WHICH HAD MORE ACCIDENTS</vt:lpstr>
      <vt:lpstr>TOP 3 FLIGHTS WHICH MAX. ACCIDENTS HISTORY</vt:lpstr>
      <vt:lpstr>ACCIDENTS BASED ON REGIONS</vt:lpstr>
      <vt:lpstr>DASHBOARD</vt:lpstr>
      <vt:lpstr>STORY</vt:lpstr>
      <vt:lpstr>   SUBMITTED BY, S. Aathira sree K. C. Santhiya R. Genisha R. E. Ancy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TRAGEDY OF FLIGHT</dc:title>
  <dc:creator>LENOVO</dc:creator>
  <cp:lastModifiedBy>LENOVO</cp:lastModifiedBy>
  <cp:revision>17</cp:revision>
  <dcterms:created xsi:type="dcterms:W3CDTF">2023-04-18T16:43:19Z</dcterms:created>
  <dcterms:modified xsi:type="dcterms:W3CDTF">2023-04-18T18:10:50Z</dcterms:modified>
</cp:coreProperties>
</file>